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embeddedFontLst>
    <p:embeddedFont>
      <p:font typeface="Roboto" panose="020B060402020202020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898"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75120693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9060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b1e34f065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b1e34f065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982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7d103d144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7d103d144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16507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80bad7b6b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80bad7b6b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73548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7d103d1449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7d103d1449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0134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b1e34f065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b1e34f065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169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e979acad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e979acad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5576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80bad7b6b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80bad7b6b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2380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5e979acad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5e979acad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58090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6987e7ab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6987e7ab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0343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897bf16b6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897bf16b6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51483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80bad7b6b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80bad7b6b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549398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4187f2248d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4187f2248d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1771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4187f2248d_1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4187f2248d_1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4751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897bf16b6b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897bf16b6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50689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897bf16b6b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897bf16b6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538375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897bf16b6b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897bf16b6b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9104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J5Bgsa_kBO0"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go.grolier.com/atlas?id=mh00086"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jVC19M6pUGY"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683900"/>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800"/>
              <a:t>LATIN AMERICAN POLITICAL DEVELOPMENT</a:t>
            </a:r>
            <a:endParaRPr sz="4800"/>
          </a:p>
        </p:txBody>
      </p:sp>
      <p:sp>
        <p:nvSpPr>
          <p:cNvPr id="55" name="Google Shape;55;p13"/>
          <p:cNvSpPr txBox="1">
            <a:spLocks noGrp="1"/>
          </p:cNvSpPr>
          <p:nvPr>
            <p:ph type="subTitle" idx="1"/>
          </p:nvPr>
        </p:nvSpPr>
        <p:spPr>
          <a:xfrm>
            <a:off x="-74350" y="2868200"/>
            <a:ext cx="8520600" cy="1048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       The Importance of History in Politics.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457200" algn="l" rtl="0">
              <a:spcBef>
                <a:spcPts val="0"/>
              </a:spcBef>
              <a:spcAft>
                <a:spcPts val="0"/>
              </a:spcAft>
              <a:buNone/>
            </a:pPr>
            <a:r>
              <a:rPr lang="en"/>
              <a:t>             HISTORICAL LEGACIES</a:t>
            </a:r>
            <a:endParaRPr/>
          </a:p>
        </p:txBody>
      </p:sp>
      <p:sp>
        <p:nvSpPr>
          <p:cNvPr id="61" name="Google Shape;61;p14"/>
          <p:cNvSpPr txBox="1">
            <a:spLocks noGrp="1"/>
          </p:cNvSpPr>
          <p:nvPr>
            <p:ph type="body" idx="1"/>
          </p:nvPr>
        </p:nvSpPr>
        <p:spPr>
          <a:xfrm>
            <a:off x="311700" y="1152475"/>
            <a:ext cx="8520600" cy="3691800"/>
          </a:xfrm>
          <a:prstGeom prst="rect">
            <a:avLst/>
          </a:prstGeom>
          <a:solidFill>
            <a:srgbClr val="FFF2CC"/>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355600" algn="l" rtl="0">
              <a:spcBef>
                <a:spcPts val="0"/>
              </a:spcBef>
              <a:spcAft>
                <a:spcPts val="0"/>
              </a:spcAft>
              <a:buSzPts val="2000"/>
              <a:buAutoNum type="romanUcPeriod"/>
            </a:pPr>
            <a:r>
              <a:rPr lang="en" sz="2000" b="1" i="1"/>
              <a:t>THE INDIGENOUS ERA and the COLONIAL PERIOD.</a:t>
            </a:r>
            <a:endParaRPr sz="2000" b="1" i="1"/>
          </a:p>
          <a:p>
            <a:pPr marL="457200" lvl="0" indent="0" algn="l" rtl="0">
              <a:spcBef>
                <a:spcPts val="1600"/>
              </a:spcBef>
              <a:spcAft>
                <a:spcPts val="0"/>
              </a:spcAft>
              <a:buNone/>
            </a:pPr>
            <a:endParaRPr sz="2000" b="1" i="1"/>
          </a:p>
          <a:p>
            <a:pPr marL="457200" lvl="0" indent="-355600" algn="l" rtl="0">
              <a:spcBef>
                <a:spcPts val="1600"/>
              </a:spcBef>
              <a:spcAft>
                <a:spcPts val="0"/>
              </a:spcAft>
              <a:buSzPts val="2000"/>
              <a:buChar char="●"/>
            </a:pPr>
            <a:r>
              <a:rPr lang="en" sz="2000" b="1"/>
              <a:t>THE DOMINANT CULTURES: THE MEXICA (AZTEC) &amp; THE MAYA in MEXICO, AND THE INCA IN PERU; PLUS, A VARIETY OF OTHERS.</a:t>
            </a:r>
            <a:endParaRPr sz="2000" b="1"/>
          </a:p>
          <a:p>
            <a:pPr marL="457200" lvl="0" indent="-355600" algn="l" rtl="0">
              <a:spcBef>
                <a:spcPts val="0"/>
              </a:spcBef>
              <a:spcAft>
                <a:spcPts val="0"/>
              </a:spcAft>
              <a:buSzPts val="2000"/>
              <a:buChar char="●"/>
            </a:pPr>
            <a:r>
              <a:rPr lang="en" sz="2000" b="1"/>
              <a:t>THE ARRIVAL OF THE SPANISH AND PORTUGUESE CONQUERORS IN THE 16th Century: THE MASSACRE OF THE INDIGENOUS POPULATIONS (VIOLENCE &amp; ‘EUROPEAN ILLNESSES’).</a:t>
            </a:r>
            <a:endParaRPr sz="1700" b="1"/>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45720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457200" algn="l" rtl="0">
              <a:spcBef>
                <a:spcPts val="0"/>
              </a:spcBef>
              <a:spcAft>
                <a:spcPts val="0"/>
              </a:spcAft>
              <a:buClr>
                <a:schemeClr val="dk1"/>
              </a:buClr>
              <a:buSzPts val="1100"/>
              <a:buFont typeface="Arial"/>
              <a:buNone/>
            </a:pPr>
            <a:r>
              <a:rPr lang="en"/>
              <a:t>  HISTORICAL LEGACIES</a:t>
            </a:r>
            <a:endParaRPr/>
          </a:p>
        </p:txBody>
      </p:sp>
      <p:sp>
        <p:nvSpPr>
          <p:cNvPr id="67" name="Google Shape;67;p15"/>
          <p:cNvSpPr txBox="1">
            <a:spLocks noGrp="1"/>
          </p:cNvSpPr>
          <p:nvPr>
            <p:ph type="body" idx="1"/>
          </p:nvPr>
        </p:nvSpPr>
        <p:spPr>
          <a:xfrm>
            <a:off x="311700" y="1152475"/>
            <a:ext cx="8520600" cy="3691800"/>
          </a:xfrm>
          <a:prstGeom prst="rect">
            <a:avLst/>
          </a:prstGeom>
          <a:solidFill>
            <a:srgbClr val="FFF2CC"/>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355600" algn="l" rtl="0">
              <a:spcBef>
                <a:spcPts val="0"/>
              </a:spcBef>
              <a:spcAft>
                <a:spcPts val="0"/>
              </a:spcAft>
              <a:buSzPts val="2000"/>
              <a:buAutoNum type="romanUcPeriod"/>
            </a:pPr>
            <a:r>
              <a:rPr lang="en" sz="2000" b="1" i="1"/>
              <a:t>THE INDIGENOUS ERA/COLONIALISM</a:t>
            </a:r>
            <a:endParaRPr sz="2000" b="1" i="1"/>
          </a:p>
          <a:p>
            <a:pPr marL="457200" lvl="0" indent="-342900" algn="l" rtl="0">
              <a:spcBef>
                <a:spcPts val="0"/>
              </a:spcBef>
              <a:spcAft>
                <a:spcPts val="0"/>
              </a:spcAft>
              <a:buSzPts val="1800"/>
              <a:buChar char="●"/>
            </a:pPr>
            <a:r>
              <a:rPr lang="en" sz="2000" b="1"/>
              <a:t>I</a:t>
            </a:r>
            <a:r>
              <a:rPr lang="en" b="1"/>
              <a:t>NDIGENOUS POPULATIONS BECAME FORCED LABOR, MAINLY IN NEW  SPAIN (MEXICO) AND PERU: THE </a:t>
            </a:r>
            <a:r>
              <a:rPr lang="en" b="1" i="1"/>
              <a:t>ENCOMIENDAS</a:t>
            </a:r>
            <a:r>
              <a:rPr lang="en" b="1"/>
              <a:t> &amp; THE </a:t>
            </a:r>
            <a:endParaRPr b="1"/>
          </a:p>
          <a:p>
            <a:pPr marL="0" lvl="0" indent="457200" algn="l" rtl="0">
              <a:spcBef>
                <a:spcPts val="1600"/>
              </a:spcBef>
              <a:spcAft>
                <a:spcPts val="0"/>
              </a:spcAft>
              <a:buNone/>
            </a:pPr>
            <a:r>
              <a:rPr lang="en" b="1" i="1"/>
              <a:t>REPARTIMIENTO</a:t>
            </a:r>
            <a:r>
              <a:rPr lang="en" b="1"/>
              <a:t>.</a:t>
            </a:r>
            <a:endParaRPr b="1"/>
          </a:p>
          <a:p>
            <a:pPr marL="457200" lvl="0" indent="-342900" algn="l" rtl="0">
              <a:spcBef>
                <a:spcPts val="1600"/>
              </a:spcBef>
              <a:spcAft>
                <a:spcPts val="0"/>
              </a:spcAft>
              <a:buSzPts val="1800"/>
              <a:buChar char="●"/>
            </a:pPr>
            <a:r>
              <a:rPr lang="en" sz="2000" b="1"/>
              <a:t>The Clash of Cultures. Check this clip:</a:t>
            </a:r>
            <a:r>
              <a:rPr lang="en" sz="2400" b="1"/>
              <a:t> </a:t>
            </a:r>
            <a:r>
              <a:rPr lang="en" sz="1500" u="sng">
                <a:solidFill>
                  <a:schemeClr val="accent5"/>
                </a:solidFill>
                <a:hlinkClick r:id="rId3"/>
              </a:rPr>
              <a:t>https://www.youtube.com/watch?v=J5Bgsa_kBO0</a:t>
            </a:r>
            <a:endParaRPr b="1"/>
          </a:p>
          <a:p>
            <a:pPr marL="0" lvl="0" indent="457200" algn="l" rtl="0">
              <a:spcBef>
                <a:spcPts val="1600"/>
              </a:spcBef>
              <a:spcAft>
                <a:spcPts val="0"/>
              </a:spcAft>
              <a:buNone/>
            </a:pPr>
            <a:endParaRPr b="1"/>
          </a:p>
          <a:p>
            <a:pPr marL="457200" lvl="0" indent="0" algn="l" rtl="0">
              <a:spcBef>
                <a:spcPts val="1600"/>
              </a:spcBef>
              <a:spcAft>
                <a:spcPts val="0"/>
              </a:spcAft>
              <a:buClr>
                <a:schemeClr val="dk1"/>
              </a:buClr>
              <a:buSzPts val="1100"/>
              <a:buFont typeface="Arial"/>
              <a:buNone/>
            </a:pPr>
            <a:endParaRPr b="1"/>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457200" algn="l" rtl="0">
              <a:spcBef>
                <a:spcPts val="1600"/>
              </a:spcBef>
              <a:spcAft>
                <a:spcPts val="0"/>
              </a:spcAft>
              <a:buNone/>
            </a:pPr>
            <a:endParaRPr/>
          </a:p>
          <a:p>
            <a:pPr marL="0" lvl="0" indent="0" algn="l" rtl="0">
              <a:spcBef>
                <a:spcPts val="1600"/>
              </a:spcBef>
              <a:spcAft>
                <a:spcPts val="1600"/>
              </a:spcAft>
              <a:buNone/>
            </a:pPr>
            <a:r>
              <a:rPr lang="en"/>
              <a: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457200" algn="l" rtl="0">
              <a:spcBef>
                <a:spcPts val="0"/>
              </a:spcBef>
              <a:spcAft>
                <a:spcPts val="0"/>
              </a:spcAft>
              <a:buClr>
                <a:schemeClr val="dk1"/>
              </a:buClr>
              <a:buSzPts val="1100"/>
              <a:buFont typeface="Arial"/>
              <a:buNone/>
            </a:pPr>
            <a:r>
              <a:rPr lang="en"/>
              <a:t>          HISTORICAL LEGACIES</a:t>
            </a:r>
            <a:endParaRPr/>
          </a:p>
        </p:txBody>
      </p:sp>
      <p:sp>
        <p:nvSpPr>
          <p:cNvPr id="73" name="Google Shape;73;p16"/>
          <p:cNvSpPr txBox="1">
            <a:spLocks noGrp="1"/>
          </p:cNvSpPr>
          <p:nvPr>
            <p:ph type="body" idx="1"/>
          </p:nvPr>
        </p:nvSpPr>
        <p:spPr>
          <a:xfrm>
            <a:off x="311700" y="1152475"/>
            <a:ext cx="8520600" cy="3691800"/>
          </a:xfrm>
          <a:prstGeom prst="rect">
            <a:avLst/>
          </a:prstGeom>
          <a:solidFill>
            <a:srgbClr val="FFF2CC"/>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355600" algn="l" rtl="0">
              <a:spcBef>
                <a:spcPts val="0"/>
              </a:spcBef>
              <a:spcAft>
                <a:spcPts val="0"/>
              </a:spcAft>
              <a:buSzPts val="2000"/>
              <a:buAutoNum type="romanUcPeriod"/>
            </a:pPr>
            <a:r>
              <a:rPr lang="en" sz="2000" b="1" i="1"/>
              <a:t>THE INDIGENOUS ERA/COLONIALISM.</a:t>
            </a:r>
            <a:endParaRPr sz="2000" b="1" i="1"/>
          </a:p>
          <a:p>
            <a:pPr marL="457200" lvl="0" indent="-342900" algn="l" rtl="0">
              <a:spcBef>
                <a:spcPts val="0"/>
              </a:spcBef>
              <a:spcAft>
                <a:spcPts val="0"/>
              </a:spcAft>
              <a:buSzPts val="1800"/>
              <a:buChar char="●"/>
            </a:pPr>
            <a:r>
              <a:rPr lang="en" b="1"/>
              <a:t>Economic dependency from Iberian countries was generated.</a:t>
            </a:r>
            <a:endParaRPr sz="1400" b="1" i="1"/>
          </a:p>
          <a:p>
            <a:pPr marL="457200" lvl="0" indent="-342900" algn="l" rtl="0">
              <a:spcBef>
                <a:spcPts val="0"/>
              </a:spcBef>
              <a:spcAft>
                <a:spcPts val="0"/>
              </a:spcAft>
              <a:buSzPts val="1800"/>
              <a:buChar char="●"/>
            </a:pPr>
            <a:r>
              <a:rPr lang="en" sz="2000" b="1"/>
              <a:t>The extraction of metals </a:t>
            </a:r>
            <a:r>
              <a:rPr lang="en" b="1"/>
              <a:t>was critical for the Crown of Spain; thus, New Spain and Peru became its the most important areas. </a:t>
            </a:r>
            <a:endParaRPr b="1"/>
          </a:p>
          <a:p>
            <a:pPr marL="457200" lvl="0" indent="-342900" algn="l" rtl="0">
              <a:spcBef>
                <a:spcPts val="0"/>
              </a:spcBef>
              <a:spcAft>
                <a:spcPts val="0"/>
              </a:spcAft>
              <a:buSzPts val="1800"/>
              <a:buChar char="●"/>
            </a:pPr>
            <a:r>
              <a:rPr lang="en" b="1"/>
              <a:t>AGRICULTURE WAS ALSO AN IMPORTANT ECONOMIC ACTIVITY; THE </a:t>
            </a:r>
            <a:r>
              <a:rPr lang="en" b="1" i="1"/>
              <a:t>HACIENDAS</a:t>
            </a:r>
            <a:r>
              <a:rPr lang="en" b="1"/>
              <a:t> (LARGE LAND GRANTS) WERE THE PROPERTY OF THE CONQUERORS (including religious orders).</a:t>
            </a:r>
            <a:endParaRPr b="1"/>
          </a:p>
          <a:p>
            <a:pPr marL="457200" lvl="0" indent="-342900" algn="l" rtl="0">
              <a:spcBef>
                <a:spcPts val="0"/>
              </a:spcBef>
              <a:spcAft>
                <a:spcPts val="0"/>
              </a:spcAft>
              <a:buSzPts val="1800"/>
              <a:buChar char="●"/>
            </a:pPr>
            <a:r>
              <a:rPr lang="en" b="1"/>
              <a:t>LEGAL FOREIGN TRADE WAS ONLY PERMITTED WITH SPAIN, WHOSE GOVERNMENT MICROMANAGED THE ECONOMY OF ITS COLONIES.</a:t>
            </a:r>
            <a:endParaRPr b="1"/>
          </a:p>
          <a:p>
            <a:pPr marL="914400" lvl="0" indent="0" algn="l" rtl="0">
              <a:spcBef>
                <a:spcPts val="1600"/>
              </a:spcBef>
              <a:spcAft>
                <a:spcPts val="0"/>
              </a:spcAft>
              <a:buNone/>
            </a:pPr>
            <a:endParaRPr b="1"/>
          </a:p>
          <a:p>
            <a:pPr marL="914400" lvl="0" indent="0" algn="l" rtl="0">
              <a:spcBef>
                <a:spcPts val="1600"/>
              </a:spcBef>
              <a:spcAft>
                <a:spcPts val="0"/>
              </a:spcAft>
              <a:buNone/>
            </a:pPr>
            <a:endParaRPr sz="2000" b="1"/>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457200" algn="l" rtl="0">
              <a:spcBef>
                <a:spcPts val="1600"/>
              </a:spcBef>
              <a:spcAft>
                <a:spcPts val="0"/>
              </a:spcAft>
              <a:buNone/>
            </a:pPr>
            <a:endParaRPr/>
          </a:p>
          <a:p>
            <a:pPr marL="0" lvl="0" indent="0" algn="l" rtl="0">
              <a:spcBef>
                <a:spcPts val="1600"/>
              </a:spcBef>
              <a:spcAft>
                <a:spcPts val="1600"/>
              </a:spcAft>
              <a:buNone/>
            </a:pPr>
            <a:r>
              <a:rPr lang="en"/>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445025"/>
            <a:ext cx="8520600" cy="572700"/>
          </a:xfrm>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457200" algn="l" rtl="0">
              <a:spcBef>
                <a:spcPts val="0"/>
              </a:spcBef>
              <a:spcAft>
                <a:spcPts val="0"/>
              </a:spcAft>
              <a:buClr>
                <a:schemeClr val="dk1"/>
              </a:buClr>
              <a:buSzPts val="1100"/>
              <a:buFont typeface="Arial"/>
              <a:buNone/>
            </a:pPr>
            <a:r>
              <a:rPr lang="en"/>
              <a:t>  HISTORICAL LEGACIES</a:t>
            </a:r>
            <a:endParaRPr/>
          </a:p>
        </p:txBody>
      </p:sp>
      <p:sp>
        <p:nvSpPr>
          <p:cNvPr id="79" name="Google Shape;79;p17"/>
          <p:cNvSpPr txBox="1">
            <a:spLocks noGrp="1"/>
          </p:cNvSpPr>
          <p:nvPr>
            <p:ph type="body" idx="1"/>
          </p:nvPr>
        </p:nvSpPr>
        <p:spPr>
          <a:xfrm>
            <a:off x="311700" y="1152475"/>
            <a:ext cx="8520600" cy="3691800"/>
          </a:xfrm>
          <a:prstGeom prst="rect">
            <a:avLst/>
          </a:prstGeom>
          <a:solidFill>
            <a:srgbClr val="FFF2CC"/>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355600" algn="l" rtl="0">
              <a:spcBef>
                <a:spcPts val="0"/>
              </a:spcBef>
              <a:spcAft>
                <a:spcPts val="0"/>
              </a:spcAft>
              <a:buSzPts val="2000"/>
              <a:buAutoNum type="romanUcPeriod"/>
            </a:pPr>
            <a:r>
              <a:rPr lang="en" sz="2000" b="1" i="1"/>
              <a:t>THE INDIGENOUS ERA/COLONIALISM.</a:t>
            </a:r>
            <a:endParaRPr sz="2000" b="1" i="1"/>
          </a:p>
          <a:p>
            <a:pPr marL="457200" lvl="0" indent="0" algn="l" rtl="0">
              <a:spcBef>
                <a:spcPts val="1600"/>
              </a:spcBef>
              <a:spcAft>
                <a:spcPts val="0"/>
              </a:spcAft>
              <a:buNone/>
            </a:pPr>
            <a:endParaRPr sz="2000" b="1" i="1"/>
          </a:p>
          <a:p>
            <a:pPr marL="457200" lvl="0" indent="-355600" algn="l" rtl="0">
              <a:spcBef>
                <a:spcPts val="1600"/>
              </a:spcBef>
              <a:spcAft>
                <a:spcPts val="0"/>
              </a:spcAft>
              <a:buSzPts val="2000"/>
              <a:buChar char="●"/>
            </a:pPr>
            <a:r>
              <a:rPr lang="en" sz="2000" b="1"/>
              <a:t> Imposition of </a:t>
            </a:r>
            <a:endParaRPr sz="2000" b="1"/>
          </a:p>
          <a:p>
            <a:pPr marL="0" lvl="0" indent="0" algn="l" rtl="0">
              <a:spcBef>
                <a:spcPts val="1600"/>
              </a:spcBef>
              <a:spcAft>
                <a:spcPts val="0"/>
              </a:spcAft>
              <a:buNone/>
            </a:pPr>
            <a:r>
              <a:rPr lang="en" sz="2000" b="1"/>
              <a:t>Catholicism &amp;</a:t>
            </a:r>
            <a:endParaRPr sz="2000" b="1"/>
          </a:p>
          <a:p>
            <a:pPr marL="0" lvl="0" indent="0" algn="l" rtl="0">
              <a:spcBef>
                <a:spcPts val="1600"/>
              </a:spcBef>
              <a:spcAft>
                <a:spcPts val="0"/>
              </a:spcAft>
              <a:buNone/>
            </a:pPr>
            <a:r>
              <a:rPr lang="en" sz="2000" b="1"/>
              <a:t>Religious Hybridity</a:t>
            </a:r>
            <a:endParaRPr sz="2000" b="1"/>
          </a:p>
          <a:p>
            <a:pPr marL="457200" lvl="0" indent="0" algn="l" rtl="0">
              <a:spcBef>
                <a:spcPts val="1600"/>
              </a:spcBef>
              <a:spcAft>
                <a:spcPts val="0"/>
              </a:spcAft>
              <a:buClr>
                <a:schemeClr val="dk1"/>
              </a:buClr>
              <a:buSzPts val="1100"/>
              <a:buFont typeface="Arial"/>
              <a:buNone/>
            </a:pPr>
            <a:endParaRPr sz="2000" b="1"/>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457200" algn="l" rtl="0">
              <a:spcBef>
                <a:spcPts val="1600"/>
              </a:spcBef>
              <a:spcAft>
                <a:spcPts val="0"/>
              </a:spcAft>
              <a:buNone/>
            </a:pPr>
            <a:endParaRPr/>
          </a:p>
          <a:p>
            <a:pPr marL="0" lvl="0" indent="0" algn="l" rtl="0">
              <a:spcBef>
                <a:spcPts val="1600"/>
              </a:spcBef>
              <a:spcAft>
                <a:spcPts val="1600"/>
              </a:spcAft>
              <a:buNone/>
            </a:pPr>
            <a:r>
              <a:rPr lang="en"/>
              <a:t>   </a:t>
            </a:r>
            <a:endParaRPr/>
          </a:p>
        </p:txBody>
      </p:sp>
      <p:pic>
        <p:nvPicPr>
          <p:cNvPr id="80" name="Google Shape;80;p17"/>
          <p:cNvPicPr preferRelativeResize="0"/>
          <p:nvPr/>
        </p:nvPicPr>
        <p:blipFill>
          <a:blip r:embed="rId3">
            <a:alphaModFix/>
          </a:blip>
          <a:stretch>
            <a:fillRect/>
          </a:stretch>
        </p:blipFill>
        <p:spPr>
          <a:xfrm>
            <a:off x="3738200" y="1723175"/>
            <a:ext cx="5038500" cy="30294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311700" y="445025"/>
            <a:ext cx="8520600" cy="572700"/>
          </a:xfrm>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t>           MAP of COLONIAL LATIN AMERICA</a:t>
            </a:r>
            <a:endParaRPr/>
          </a:p>
        </p:txBody>
      </p:sp>
      <p:sp>
        <p:nvSpPr>
          <p:cNvPr id="86" name="Google Shape;86;p18"/>
          <p:cNvSpPr txBox="1">
            <a:spLocks noGrp="1"/>
          </p:cNvSpPr>
          <p:nvPr>
            <p:ph type="body" idx="1"/>
          </p:nvPr>
        </p:nvSpPr>
        <p:spPr>
          <a:xfrm>
            <a:off x="311700" y="1152475"/>
            <a:ext cx="8520600" cy="3416400"/>
          </a:xfrm>
          <a:prstGeom prst="rect">
            <a:avLst/>
          </a:prstGeom>
          <a:solidFill>
            <a:srgbClr val="FFF2CC"/>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1600"/>
              </a:spcBef>
              <a:spcAft>
                <a:spcPts val="0"/>
              </a:spcAft>
              <a:buNone/>
            </a:pPr>
            <a:r>
              <a:rPr lang="en" b="1"/>
              <a:t>CHECK:</a:t>
            </a:r>
            <a:endParaRPr b="1"/>
          </a:p>
          <a:p>
            <a:pPr marL="0" lvl="0" indent="0" algn="l" rtl="0">
              <a:spcBef>
                <a:spcPts val="1600"/>
              </a:spcBef>
              <a:spcAft>
                <a:spcPts val="1600"/>
              </a:spcAft>
              <a:buNone/>
            </a:pPr>
            <a:r>
              <a:rPr lang="en" sz="1900" u="sng">
                <a:solidFill>
                  <a:schemeClr val="hlink"/>
                </a:solidFill>
                <a:hlinkClick r:id="rId3"/>
              </a:rPr>
              <a:t>http://go.grolier.com/atlas?id=mh00086</a:t>
            </a:r>
            <a:r>
              <a:rPr lang="en"/>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445025"/>
            <a:ext cx="8520600" cy="572700"/>
          </a:xfrm>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457200" algn="l" rtl="0">
              <a:spcBef>
                <a:spcPts val="0"/>
              </a:spcBef>
              <a:spcAft>
                <a:spcPts val="0"/>
              </a:spcAft>
              <a:buClr>
                <a:schemeClr val="dk1"/>
              </a:buClr>
              <a:buSzPts val="1100"/>
              <a:buFont typeface="Arial"/>
              <a:buNone/>
            </a:pPr>
            <a:r>
              <a:rPr lang="en"/>
              <a:t>  HISTORICAL LEGACIES</a:t>
            </a:r>
            <a:endParaRPr/>
          </a:p>
        </p:txBody>
      </p:sp>
      <p:sp>
        <p:nvSpPr>
          <p:cNvPr id="92" name="Google Shape;92;p19"/>
          <p:cNvSpPr txBox="1">
            <a:spLocks noGrp="1"/>
          </p:cNvSpPr>
          <p:nvPr>
            <p:ph type="body" idx="1"/>
          </p:nvPr>
        </p:nvSpPr>
        <p:spPr>
          <a:xfrm>
            <a:off x="311700" y="1152475"/>
            <a:ext cx="8520600" cy="3416400"/>
          </a:xfrm>
          <a:prstGeom prst="rect">
            <a:avLst/>
          </a:prstGeom>
          <a:solidFill>
            <a:srgbClr val="FFF2CC"/>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381000" algn="l" rtl="0">
              <a:spcBef>
                <a:spcPts val="0"/>
              </a:spcBef>
              <a:spcAft>
                <a:spcPts val="0"/>
              </a:spcAft>
              <a:buSzPts val="2400"/>
              <a:buAutoNum type="romanUcPeriod"/>
            </a:pPr>
            <a:r>
              <a:rPr lang="en" sz="2400" b="1" i="1"/>
              <a:t>THE INDIGENOUS ERA/COLONIALISM</a:t>
            </a:r>
            <a:endParaRPr sz="2400" b="1" i="1"/>
          </a:p>
          <a:p>
            <a:pPr marL="457200" lvl="0" indent="0" algn="l" rtl="0">
              <a:spcBef>
                <a:spcPts val="1600"/>
              </a:spcBef>
              <a:spcAft>
                <a:spcPts val="0"/>
              </a:spcAft>
              <a:buNone/>
            </a:pPr>
            <a:endParaRPr sz="2400" b="1"/>
          </a:p>
          <a:p>
            <a:pPr marL="457200" lvl="0" indent="-381000" algn="l" rtl="0">
              <a:spcBef>
                <a:spcPts val="1600"/>
              </a:spcBef>
              <a:spcAft>
                <a:spcPts val="0"/>
              </a:spcAft>
              <a:buSzPts val="2400"/>
              <a:buChar char="●"/>
            </a:pPr>
            <a:r>
              <a:rPr lang="en" sz="2400" b="1"/>
              <a:t>Type of government: VICEROYALTIES  CONTROLLED BY THE REPRESENTATIVES OF THE CROWN OF SPAIN: authoritarian regime. By the way, California was part of the Viceroyalty of New Spain.</a:t>
            </a:r>
            <a:endParaRPr sz="2400" b="1"/>
          </a:p>
          <a:p>
            <a:pPr marL="0" lvl="0" indent="0" algn="l" rtl="0">
              <a:spcBef>
                <a:spcPts val="1600"/>
              </a:spcBef>
              <a:spcAft>
                <a:spcPts val="0"/>
              </a:spcAft>
              <a:buNone/>
            </a:pPr>
            <a:endParaRPr sz="2400" b="1"/>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45720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0"/>
          <p:cNvSpPr txBox="1">
            <a:spLocks noGrp="1"/>
          </p:cNvSpPr>
          <p:nvPr>
            <p:ph type="title"/>
          </p:nvPr>
        </p:nvSpPr>
        <p:spPr>
          <a:xfrm>
            <a:off x="311700" y="445025"/>
            <a:ext cx="8520600" cy="572700"/>
          </a:xfrm>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457200" algn="l" rtl="0">
              <a:spcBef>
                <a:spcPts val="0"/>
              </a:spcBef>
              <a:spcAft>
                <a:spcPts val="0"/>
              </a:spcAft>
              <a:buClr>
                <a:schemeClr val="dk1"/>
              </a:buClr>
              <a:buSzPts val="1100"/>
              <a:buFont typeface="Arial"/>
              <a:buNone/>
            </a:pPr>
            <a:r>
              <a:rPr lang="en"/>
              <a:t>  HISTORICAL LEGACIES</a:t>
            </a:r>
            <a:endParaRPr/>
          </a:p>
        </p:txBody>
      </p:sp>
      <p:sp>
        <p:nvSpPr>
          <p:cNvPr id="98" name="Google Shape;98;p20"/>
          <p:cNvSpPr txBox="1">
            <a:spLocks noGrp="1"/>
          </p:cNvSpPr>
          <p:nvPr>
            <p:ph type="body" idx="1"/>
          </p:nvPr>
        </p:nvSpPr>
        <p:spPr>
          <a:xfrm>
            <a:off x="311700" y="1152475"/>
            <a:ext cx="8520600" cy="3416400"/>
          </a:xfrm>
          <a:prstGeom prst="rect">
            <a:avLst/>
          </a:prstGeom>
          <a:solidFill>
            <a:srgbClr val="FFF2CC"/>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381000" algn="l" rtl="0">
              <a:spcBef>
                <a:spcPts val="0"/>
              </a:spcBef>
              <a:spcAft>
                <a:spcPts val="0"/>
              </a:spcAft>
              <a:buSzPts val="2400"/>
              <a:buAutoNum type="romanUcPeriod"/>
            </a:pPr>
            <a:r>
              <a:rPr lang="en" sz="2400" b="1" i="1"/>
              <a:t>THE INDIGENOUS ERA/COLONIALISM</a:t>
            </a:r>
            <a:endParaRPr sz="2400" b="1" i="1"/>
          </a:p>
          <a:p>
            <a:pPr marL="457200" lvl="0" indent="0" algn="l" rtl="0">
              <a:spcBef>
                <a:spcPts val="1600"/>
              </a:spcBef>
              <a:spcAft>
                <a:spcPts val="0"/>
              </a:spcAft>
              <a:buNone/>
            </a:pPr>
            <a:endParaRPr sz="2400" b="1"/>
          </a:p>
          <a:p>
            <a:pPr marL="0" lvl="0" indent="0" algn="l" rtl="0">
              <a:spcBef>
                <a:spcPts val="1600"/>
              </a:spcBef>
              <a:spcAft>
                <a:spcPts val="0"/>
              </a:spcAft>
              <a:buNone/>
            </a:pPr>
            <a:endParaRPr sz="2400" b="1"/>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457200" algn="l" rtl="0">
              <a:spcBef>
                <a:spcPts val="1600"/>
              </a:spcBef>
              <a:spcAft>
                <a:spcPts val="0"/>
              </a:spcAft>
              <a:buNone/>
            </a:pPr>
            <a:endParaRPr/>
          </a:p>
          <a:p>
            <a:pPr marL="0" lvl="0" indent="0" algn="l" rtl="0">
              <a:spcBef>
                <a:spcPts val="1600"/>
              </a:spcBef>
              <a:spcAft>
                <a:spcPts val="1600"/>
              </a:spcAft>
              <a:buNone/>
            </a:pPr>
            <a:endParaRPr/>
          </a:p>
        </p:txBody>
      </p:sp>
      <p:pic>
        <p:nvPicPr>
          <p:cNvPr id="99" name="Google Shape;99;p20"/>
          <p:cNvPicPr preferRelativeResize="0"/>
          <p:nvPr/>
        </p:nvPicPr>
        <p:blipFill>
          <a:blip r:embed="rId3">
            <a:alphaModFix/>
          </a:blip>
          <a:stretch>
            <a:fillRect/>
          </a:stretch>
        </p:blipFill>
        <p:spPr>
          <a:xfrm>
            <a:off x="1762525" y="1618425"/>
            <a:ext cx="5498225" cy="28599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1"/>
          <p:cNvSpPr txBox="1">
            <a:spLocks noGrp="1"/>
          </p:cNvSpPr>
          <p:nvPr>
            <p:ph type="title"/>
          </p:nvPr>
        </p:nvSpPr>
        <p:spPr>
          <a:xfrm>
            <a:off x="311700" y="445025"/>
            <a:ext cx="8520600" cy="572700"/>
          </a:xfrm>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457200" algn="l" rtl="0">
              <a:spcBef>
                <a:spcPts val="0"/>
              </a:spcBef>
              <a:spcAft>
                <a:spcPts val="0"/>
              </a:spcAft>
              <a:buClr>
                <a:schemeClr val="dk1"/>
              </a:buClr>
              <a:buSzPts val="1100"/>
              <a:buFont typeface="Arial"/>
              <a:buNone/>
            </a:pPr>
            <a:r>
              <a:rPr lang="en"/>
              <a:t>  HISTORICAL LEGACIES</a:t>
            </a:r>
            <a:endParaRPr/>
          </a:p>
        </p:txBody>
      </p:sp>
      <p:sp>
        <p:nvSpPr>
          <p:cNvPr id="105" name="Google Shape;105;p21"/>
          <p:cNvSpPr txBox="1">
            <a:spLocks noGrp="1"/>
          </p:cNvSpPr>
          <p:nvPr>
            <p:ph type="body" idx="1"/>
          </p:nvPr>
        </p:nvSpPr>
        <p:spPr>
          <a:xfrm>
            <a:off x="311700" y="1152475"/>
            <a:ext cx="8520600" cy="3416400"/>
          </a:xfrm>
          <a:prstGeom prst="rect">
            <a:avLst/>
          </a:prstGeom>
          <a:solidFill>
            <a:srgbClr val="FFF2CC"/>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381000" algn="l" rtl="0">
              <a:spcBef>
                <a:spcPts val="0"/>
              </a:spcBef>
              <a:spcAft>
                <a:spcPts val="0"/>
              </a:spcAft>
              <a:buSzPts val="2400"/>
              <a:buAutoNum type="romanUcPeriod"/>
            </a:pPr>
            <a:r>
              <a:rPr lang="en" sz="2400" b="1"/>
              <a:t>THE INDIGENOUS ERA/COLONIALISM</a:t>
            </a:r>
            <a:endParaRPr sz="2400" b="1"/>
          </a:p>
          <a:p>
            <a:pPr marL="457200" lvl="0" indent="-342900" algn="l" rtl="0">
              <a:spcBef>
                <a:spcPts val="0"/>
              </a:spcBef>
              <a:spcAft>
                <a:spcPts val="0"/>
              </a:spcAft>
              <a:buSzPts val="1800"/>
              <a:buChar char="●"/>
            </a:pPr>
            <a:r>
              <a:rPr lang="en" b="1"/>
              <a:t>The pyramidal scheme of a polarized Colonial society:  </a:t>
            </a:r>
            <a:r>
              <a:rPr lang="en" b="1" i="1"/>
              <a:t>Peninsulares </a:t>
            </a:r>
            <a:r>
              <a:rPr lang="en" b="1"/>
              <a:t>(at the top), followed by</a:t>
            </a:r>
            <a:r>
              <a:rPr lang="en" b="1" i="1"/>
              <a:t> Criollos </a:t>
            </a:r>
            <a:r>
              <a:rPr lang="en" b="1"/>
              <a:t>(their offspring born in the colonies)</a:t>
            </a:r>
            <a:r>
              <a:rPr lang="en" b="1" i="1"/>
              <a:t>, Mestizos (</a:t>
            </a:r>
            <a:r>
              <a:rPr lang="en">
                <a:solidFill>
                  <a:srgbClr val="222222"/>
                </a:solidFill>
                <a:highlight>
                  <a:srgbClr val="FFFFFF"/>
                </a:highlight>
                <a:latin typeface="Roboto"/>
                <a:ea typeface="Roboto"/>
                <a:cs typeface="Roboto"/>
                <a:sym typeface="Roboto"/>
              </a:rPr>
              <a:t>oneS having Spanish and indigenous descent)</a:t>
            </a:r>
            <a:r>
              <a:rPr lang="en" b="1"/>
              <a:t>, the Castas (mixed race), the Indigenous Populations, and the Blacks (slaves).</a:t>
            </a:r>
            <a:endParaRPr b="1"/>
          </a:p>
          <a:p>
            <a:pPr marL="0" lvl="0" indent="0" algn="l" rtl="0">
              <a:spcBef>
                <a:spcPts val="1600"/>
              </a:spcBef>
              <a:spcAft>
                <a:spcPts val="0"/>
              </a:spcAft>
              <a:buNone/>
            </a:pPr>
            <a:endParaRPr sz="2400" b="1"/>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457200" algn="l" rtl="0">
              <a:spcBef>
                <a:spcPts val="1600"/>
              </a:spcBef>
              <a:spcAft>
                <a:spcPts val="0"/>
              </a:spcAft>
              <a:buNone/>
            </a:pPr>
            <a:endParaRPr/>
          </a:p>
          <a:p>
            <a:pPr marL="0" lvl="0" indent="0" algn="l" rtl="0">
              <a:spcBef>
                <a:spcPts val="1600"/>
              </a:spcBef>
              <a:spcAft>
                <a:spcPts val="1600"/>
              </a:spcAft>
              <a:buNone/>
            </a:pPr>
            <a:endParaRPr/>
          </a:p>
        </p:txBody>
      </p:sp>
      <p:sp>
        <p:nvSpPr>
          <p:cNvPr id="106" name="Google Shape;106;p21"/>
          <p:cNvSpPr/>
          <p:nvPr/>
        </p:nvSpPr>
        <p:spPr>
          <a:xfrm>
            <a:off x="3702425" y="3383875"/>
            <a:ext cx="1108500" cy="977400"/>
          </a:xfrm>
          <a:prstGeom prst="triangle">
            <a:avLst>
              <a:gd name="adj" fmla="val 50000"/>
            </a:avLst>
          </a:prstGeom>
          <a:solidFill>
            <a:srgbClr val="BF9000"/>
          </a:solidFill>
          <a:ln w="9525" cap="flat" cmpd="sng">
            <a:solidFill>
              <a:srgbClr val="BF9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10"/>
        <p:cNvGrpSpPr/>
        <p:nvPr/>
      </p:nvGrpSpPr>
      <p:grpSpPr>
        <a:xfrm>
          <a:off x="0" y="0"/>
          <a:ext cx="0" cy="0"/>
          <a:chOff x="0" y="0"/>
          <a:chExt cx="0" cy="0"/>
        </a:xfrm>
      </p:grpSpPr>
      <p:sp>
        <p:nvSpPr>
          <p:cNvPr id="111" name="Google Shape;111;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HISTORICAL LEGACIES</a:t>
            </a:r>
            <a:endParaRPr/>
          </a:p>
        </p:txBody>
      </p:sp>
      <p:sp>
        <p:nvSpPr>
          <p:cNvPr id="112" name="Google Shape;112;p22"/>
          <p:cNvSpPr txBox="1">
            <a:spLocks noGrp="1"/>
          </p:cNvSpPr>
          <p:nvPr>
            <p:ph type="body" idx="1"/>
          </p:nvPr>
        </p:nvSpPr>
        <p:spPr>
          <a:xfrm>
            <a:off x="311700" y="1547225"/>
            <a:ext cx="8520600" cy="3596400"/>
          </a:xfrm>
          <a:prstGeom prst="rect">
            <a:avLst/>
          </a:prstGeom>
          <a:solidFill>
            <a:srgbClr val="FFF2CC"/>
          </a:solidFill>
        </p:spPr>
        <p:txBody>
          <a:bodyPr spcFirstLastPara="1" wrap="square" lIns="91425" tIns="91425" rIns="91425" bIns="91425" anchor="t" anchorCtr="0">
            <a:noAutofit/>
          </a:bodyPr>
          <a:lstStyle/>
          <a:p>
            <a:pPr marL="0" lvl="0" indent="0" algn="l" rtl="0">
              <a:spcBef>
                <a:spcPts val="0"/>
              </a:spcBef>
              <a:spcAft>
                <a:spcPts val="0"/>
              </a:spcAft>
              <a:buNone/>
            </a:pPr>
            <a:r>
              <a:rPr lang="en" b="1" i="1"/>
              <a:t>II. INDEPENDENCE/POST-INDEPENDENCE </a:t>
            </a:r>
            <a:endParaRPr b="1" i="1"/>
          </a:p>
          <a:p>
            <a:pPr marL="457200" lvl="0" indent="-342900" algn="l" rtl="0">
              <a:spcBef>
                <a:spcPts val="1600"/>
              </a:spcBef>
              <a:spcAft>
                <a:spcPts val="0"/>
              </a:spcAft>
              <a:buSzPts val="1800"/>
              <a:buChar char="●"/>
            </a:pPr>
            <a:r>
              <a:rPr lang="en" b="1"/>
              <a:t>INDEPENDENCE: EXTERNAL AND INTERNAL CAUSES; PARTICIPATION OF ALL SOCIETAL GROUPS; EMERGENCY OF NEW (</a:t>
            </a:r>
            <a:r>
              <a:rPr lang="en" b="1" i="1"/>
              <a:t>Criollo</a:t>
            </a:r>
            <a:r>
              <a:rPr lang="en" b="1"/>
              <a:t>) LEADERSHIP, e.g. Simon Bolivar in South America</a:t>
            </a:r>
            <a:endParaRPr b="1"/>
          </a:p>
          <a:p>
            <a:pPr marL="457200" lvl="0" indent="-342900" algn="l" rtl="0">
              <a:spcBef>
                <a:spcPts val="0"/>
              </a:spcBef>
              <a:spcAft>
                <a:spcPts val="0"/>
              </a:spcAft>
              <a:buSzPts val="1800"/>
              <a:buChar char="●"/>
            </a:pPr>
            <a:r>
              <a:rPr lang="en" b="1"/>
              <a:t>The independence wars (with the exception of Brazil) left destruction of infrastructure and a high human toll that complicated the construction of the new nations.</a:t>
            </a:r>
            <a:endParaRPr b="1"/>
          </a:p>
          <a:p>
            <a:pPr marL="457200" lvl="0" indent="-342900" algn="l" rtl="0">
              <a:spcBef>
                <a:spcPts val="0"/>
              </a:spcBef>
              <a:spcAft>
                <a:spcPts val="0"/>
              </a:spcAft>
              <a:buSzPts val="1800"/>
              <a:buChar char="●"/>
            </a:pPr>
            <a:r>
              <a:rPr lang="en" b="1"/>
              <a:t>The independent countries had to open their doors to trade and foreign invested and contracted debt.</a:t>
            </a:r>
            <a:endParaRPr b="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16"/>
        <p:cNvGrpSpPr/>
        <p:nvPr/>
      </p:nvGrpSpPr>
      <p:grpSpPr>
        <a:xfrm>
          <a:off x="0" y="0"/>
          <a:ext cx="0" cy="0"/>
          <a:chOff x="0" y="0"/>
          <a:chExt cx="0" cy="0"/>
        </a:xfrm>
      </p:grpSpPr>
      <p:sp>
        <p:nvSpPr>
          <p:cNvPr id="117" name="Google Shape;117;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HISTORICAL LEGACIES</a:t>
            </a:r>
            <a:endParaRPr/>
          </a:p>
        </p:txBody>
      </p:sp>
      <p:sp>
        <p:nvSpPr>
          <p:cNvPr id="118" name="Google Shape;118;p23"/>
          <p:cNvSpPr txBox="1">
            <a:spLocks noGrp="1"/>
          </p:cNvSpPr>
          <p:nvPr>
            <p:ph type="body" idx="1"/>
          </p:nvPr>
        </p:nvSpPr>
        <p:spPr>
          <a:xfrm>
            <a:off x="311700" y="1547225"/>
            <a:ext cx="8520600" cy="3596400"/>
          </a:xfrm>
          <a:prstGeom prst="rect">
            <a:avLst/>
          </a:prstGeom>
          <a:solidFill>
            <a:srgbClr val="FFF2CC"/>
          </a:solidFill>
        </p:spPr>
        <p:txBody>
          <a:bodyPr spcFirstLastPara="1" wrap="square" lIns="91425" tIns="91425" rIns="91425" bIns="91425" anchor="t" anchorCtr="0">
            <a:noAutofit/>
          </a:bodyPr>
          <a:lstStyle/>
          <a:p>
            <a:pPr marL="0" lvl="0" indent="0" algn="l" rtl="0">
              <a:spcBef>
                <a:spcPts val="0"/>
              </a:spcBef>
              <a:spcAft>
                <a:spcPts val="0"/>
              </a:spcAft>
              <a:buNone/>
            </a:pPr>
            <a:r>
              <a:rPr lang="en" b="1" i="1"/>
              <a:t>II. INDEPENDENCE/POST-INDEPENDENCE </a:t>
            </a:r>
            <a:endParaRPr b="1"/>
          </a:p>
          <a:p>
            <a:pPr marL="914400" lvl="0" indent="-342900" algn="l" rtl="0">
              <a:spcBef>
                <a:spcPts val="1600"/>
              </a:spcBef>
              <a:spcAft>
                <a:spcPts val="0"/>
              </a:spcAft>
              <a:buSzPts val="1800"/>
              <a:buChar char="●"/>
            </a:pPr>
            <a:r>
              <a:rPr lang="en" b="1"/>
              <a:t>Various scholars used the term Neocolonialism to characterized the interchanges between the economies of the new nations of Latin America and other developed countries. The U.S. and other European countries played a key role in Northern Latin America (Mexico, Central America, Cuba), while Great Britain predominated in South American countries (from Venezuela and Colombia in the north and Argentina and Chile in the south.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22"/>
        <p:cNvGrpSpPr/>
        <p:nvPr/>
      </p:nvGrpSpPr>
      <p:grpSpPr>
        <a:xfrm>
          <a:off x="0" y="0"/>
          <a:ext cx="0" cy="0"/>
          <a:chOff x="0" y="0"/>
          <a:chExt cx="0" cy="0"/>
        </a:xfrm>
      </p:grpSpPr>
      <p:sp>
        <p:nvSpPr>
          <p:cNvPr id="123" name="Google Shape;123;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HISTORICAL LEGACIES</a:t>
            </a:r>
            <a:endParaRPr/>
          </a:p>
        </p:txBody>
      </p:sp>
      <p:sp>
        <p:nvSpPr>
          <p:cNvPr id="124" name="Google Shape;124;p24"/>
          <p:cNvSpPr txBox="1">
            <a:spLocks noGrp="1"/>
          </p:cNvSpPr>
          <p:nvPr>
            <p:ph type="body" idx="1"/>
          </p:nvPr>
        </p:nvSpPr>
        <p:spPr>
          <a:xfrm>
            <a:off x="311700" y="1547225"/>
            <a:ext cx="8520600" cy="3596400"/>
          </a:xfrm>
          <a:prstGeom prst="rect">
            <a:avLst/>
          </a:prstGeom>
          <a:solidFill>
            <a:srgbClr val="FFF2CC"/>
          </a:solidFill>
        </p:spPr>
        <p:txBody>
          <a:bodyPr spcFirstLastPara="1" wrap="square" lIns="91425" tIns="91425" rIns="91425" bIns="91425" anchor="t" anchorCtr="0">
            <a:noAutofit/>
          </a:bodyPr>
          <a:lstStyle/>
          <a:p>
            <a:pPr marL="0" lvl="0" indent="0" algn="l" rtl="0">
              <a:spcBef>
                <a:spcPts val="0"/>
              </a:spcBef>
              <a:spcAft>
                <a:spcPts val="0"/>
              </a:spcAft>
              <a:buNone/>
            </a:pPr>
            <a:r>
              <a:rPr lang="en" b="1" i="1"/>
              <a:t>II. INDEPENDENCE/POST-INDEPENDENCE </a:t>
            </a:r>
            <a:endParaRPr b="1"/>
          </a:p>
          <a:p>
            <a:pPr marL="457200" lvl="0" indent="-342900" algn="l" rtl="0">
              <a:spcBef>
                <a:spcPts val="1600"/>
              </a:spcBef>
              <a:spcAft>
                <a:spcPts val="0"/>
              </a:spcAft>
              <a:buSzPts val="1800"/>
              <a:buChar char="●"/>
            </a:pPr>
            <a:r>
              <a:rPr lang="en" b="1"/>
              <a:t>THE POLITICAL PROBLEMS OF THE NEW NATIONS WERE MANY, INCLUDING POLITICAL INSTABILITY BECAUSE OF THE DIVISION BETWEEN CONSERVATIVES (also called </a:t>
            </a:r>
            <a:r>
              <a:rPr lang="en" b="1" i="1"/>
              <a:t>Unitarios</a:t>
            </a:r>
            <a:r>
              <a:rPr lang="en" b="1"/>
              <a:t>) AND LIBERALS. BOTH SOUGHT THE SUPPORT OF THE ARMY AND THE CATHOLIC CHURCH. MANY CAUDILLOS (CHECK THE TEXTBOOK) EMERGED IN THE POLITICAL ARENA (e.g.. SANTA ANNA IN MEXICO AND ROSAS IN ARGENTINA).</a:t>
            </a:r>
            <a:endParaRPr b="1"/>
          </a:p>
          <a:p>
            <a:pPr marL="457200" lvl="0" indent="0" algn="l" rtl="0">
              <a:spcBef>
                <a:spcPts val="1600"/>
              </a:spcBef>
              <a:spcAft>
                <a:spcPts val="160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28"/>
        <p:cNvGrpSpPr/>
        <p:nvPr/>
      </p:nvGrpSpPr>
      <p:grpSpPr>
        <a:xfrm>
          <a:off x="0" y="0"/>
          <a:ext cx="0" cy="0"/>
          <a:chOff x="0" y="0"/>
          <a:chExt cx="0" cy="0"/>
        </a:xfrm>
      </p:grpSpPr>
      <p:sp>
        <p:nvSpPr>
          <p:cNvPr id="129" name="Google Shape;129;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HISTORICAL LEGACIES</a:t>
            </a:r>
            <a:endParaRPr/>
          </a:p>
        </p:txBody>
      </p:sp>
      <p:sp>
        <p:nvSpPr>
          <p:cNvPr id="130" name="Google Shape;130;p25"/>
          <p:cNvSpPr txBox="1">
            <a:spLocks noGrp="1"/>
          </p:cNvSpPr>
          <p:nvPr>
            <p:ph type="body" idx="1"/>
          </p:nvPr>
        </p:nvSpPr>
        <p:spPr>
          <a:xfrm>
            <a:off x="311700" y="1152475"/>
            <a:ext cx="8520600" cy="3416400"/>
          </a:xfrm>
          <a:prstGeom prst="rect">
            <a:avLst/>
          </a:prstGeom>
          <a:solidFill>
            <a:srgbClr val="FFF2CC"/>
          </a:solidFill>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b="1" i="1">
                <a:solidFill>
                  <a:schemeClr val="dk1"/>
                </a:solidFill>
              </a:rPr>
              <a:t>II. INDEPENDENCE/POST-INDEPENDENCE</a:t>
            </a:r>
            <a:endParaRPr b="1" i="1"/>
          </a:p>
          <a:p>
            <a:pPr marL="914400" lvl="0" indent="0" algn="l" rtl="0">
              <a:spcBef>
                <a:spcPts val="0"/>
              </a:spcBef>
              <a:spcAft>
                <a:spcPts val="0"/>
              </a:spcAft>
              <a:buNone/>
            </a:pPr>
            <a:endParaRPr b="1"/>
          </a:p>
          <a:p>
            <a:pPr marL="457200" lvl="0" indent="-342900" algn="l" rtl="0">
              <a:spcBef>
                <a:spcPts val="1600"/>
              </a:spcBef>
              <a:spcAft>
                <a:spcPts val="0"/>
              </a:spcAft>
              <a:buSzPts val="1800"/>
              <a:buChar char="●"/>
            </a:pPr>
            <a:r>
              <a:rPr lang="en" b="1"/>
              <a:t>U.S. territorial expansion in Latin America:  check the “Monroe Doctrine” of 1823.</a:t>
            </a:r>
            <a:endParaRPr b="1"/>
          </a:p>
          <a:p>
            <a:pPr marL="457200" lvl="0" indent="-342900" algn="l" rtl="0">
              <a:spcBef>
                <a:spcPts val="0"/>
              </a:spcBef>
              <a:spcAft>
                <a:spcPts val="0"/>
              </a:spcAft>
              <a:buSzPts val="1800"/>
              <a:buChar char="●"/>
            </a:pPr>
            <a:r>
              <a:rPr lang="en" b="1"/>
              <a:t>The U.S. expansion toward Mexico can be exemplified with by the war between the two countries (initiated in 1846); and the  military occupation of the territory of Mexico (1847). Check the clip of the film: </a:t>
            </a:r>
            <a:r>
              <a:rPr lang="en" b="1" i="1"/>
              <a:t>ONE MAN’S HERO </a:t>
            </a:r>
            <a:r>
              <a:rPr lang="en" sz="1400" u="sng">
                <a:solidFill>
                  <a:schemeClr val="hlink"/>
                </a:solidFill>
                <a:hlinkClick r:id="rId3"/>
              </a:rPr>
              <a:t>https://www.youtube.com/watch?v=jVC19M6pUGY</a:t>
            </a:r>
            <a:endParaRPr sz="1400" b="1"/>
          </a:p>
          <a:p>
            <a:pPr marL="457200" lvl="0" indent="0" algn="l" rtl="0">
              <a:spcBef>
                <a:spcPts val="1600"/>
              </a:spcBef>
              <a:spcAft>
                <a:spcPts val="0"/>
              </a:spcAft>
              <a:buNone/>
            </a:pPr>
            <a:endParaRPr sz="2400"/>
          </a:p>
          <a:p>
            <a:pPr marL="457200" lvl="0" indent="0" algn="l" rtl="0">
              <a:spcBef>
                <a:spcPts val="1600"/>
              </a:spcBef>
              <a:spcAft>
                <a:spcPts val="160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6"/>
          <p:cNvSpPr txBox="1">
            <a:spLocks noGrp="1"/>
          </p:cNvSpPr>
          <p:nvPr>
            <p:ph type="title"/>
          </p:nvPr>
        </p:nvSpPr>
        <p:spPr>
          <a:xfrm>
            <a:off x="311700" y="445025"/>
            <a:ext cx="8520600" cy="572700"/>
          </a:xfrm>
          <a:prstGeom prst="rect">
            <a:avLst/>
          </a:prstGeom>
          <a:solidFill>
            <a:srgbClr val="FF9900"/>
          </a:solidFill>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HISTORICAL LEGACIES</a:t>
            </a:r>
            <a:endParaRPr sz="3000"/>
          </a:p>
        </p:txBody>
      </p:sp>
      <p:sp>
        <p:nvSpPr>
          <p:cNvPr id="136" name="Google Shape;136;p26"/>
          <p:cNvSpPr txBox="1">
            <a:spLocks noGrp="1"/>
          </p:cNvSpPr>
          <p:nvPr>
            <p:ph type="body" idx="1"/>
          </p:nvPr>
        </p:nvSpPr>
        <p:spPr>
          <a:xfrm>
            <a:off x="311700" y="1152475"/>
            <a:ext cx="8520600" cy="3837300"/>
          </a:xfrm>
          <a:prstGeom prst="rect">
            <a:avLst/>
          </a:prstGeom>
          <a:solidFill>
            <a:srgbClr val="FFF2CC"/>
          </a:solidFill>
        </p:spPr>
        <p:txBody>
          <a:bodyPr spcFirstLastPara="1" wrap="square" lIns="91425" tIns="91425" rIns="91425" bIns="91425" anchor="t" anchorCtr="0">
            <a:noAutofit/>
          </a:bodyPr>
          <a:lstStyle/>
          <a:p>
            <a:pPr marL="0" lvl="0" indent="0" algn="l" rtl="0">
              <a:spcBef>
                <a:spcPts val="0"/>
              </a:spcBef>
              <a:spcAft>
                <a:spcPts val="0"/>
              </a:spcAft>
              <a:buNone/>
            </a:pPr>
            <a:r>
              <a:rPr lang="en" b="1" i="1">
                <a:solidFill>
                  <a:schemeClr val="dk1"/>
                </a:solidFill>
              </a:rPr>
              <a:t>II. INDEPENDENCE/POST-INDEPENDENCE</a:t>
            </a:r>
            <a:endParaRPr b="1" i="1">
              <a:solidFill>
                <a:schemeClr val="dk1"/>
              </a:solidFill>
            </a:endParaRPr>
          </a:p>
          <a:p>
            <a:pPr marL="457200" lvl="0" indent="-342900" algn="l" rtl="0">
              <a:spcBef>
                <a:spcPts val="1600"/>
              </a:spcBef>
              <a:spcAft>
                <a:spcPts val="0"/>
              </a:spcAft>
              <a:buSzPts val="1800"/>
              <a:buChar char="●"/>
            </a:pPr>
            <a:r>
              <a:rPr lang="en" b="1"/>
              <a:t>Ultimately, a PEACE AGREEMENT between Mexico and the United States,The Treaty of Guadalupe Hidalgo, was signed in 1848:</a:t>
            </a:r>
            <a:endParaRPr b="1"/>
          </a:p>
          <a:p>
            <a:pPr marL="0" lvl="0" indent="0" algn="l" rtl="0">
              <a:spcBef>
                <a:spcPts val="1600"/>
              </a:spcBef>
              <a:spcAft>
                <a:spcPts val="0"/>
              </a:spcAft>
              <a:buNone/>
            </a:pPr>
            <a:r>
              <a:rPr lang="en" b="1"/>
              <a:t> (i) It legitimized the lost of 51% of the territory of Mexico, including New Mexico and Alta California. </a:t>
            </a:r>
            <a:endParaRPr b="1"/>
          </a:p>
          <a:p>
            <a:pPr marL="0" lvl="0" indent="0" algn="l" rtl="0">
              <a:spcBef>
                <a:spcPts val="1600"/>
              </a:spcBef>
              <a:spcAft>
                <a:spcPts val="1600"/>
              </a:spcAft>
              <a:buNone/>
            </a:pPr>
            <a:r>
              <a:rPr lang="en" b="1"/>
              <a:t>(ii) 100,000 Mexicans citizens “left behind” obtained the right to get U.S. citizenship (if desired so), keep their property and have the liberty to practice their religion.</a:t>
            </a:r>
            <a:endParaRPr b="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7"/>
          <p:cNvSpPr txBox="1">
            <a:spLocks noGrp="1"/>
          </p:cNvSpPr>
          <p:nvPr>
            <p:ph type="title"/>
          </p:nvPr>
        </p:nvSpPr>
        <p:spPr>
          <a:xfrm>
            <a:off x="311700" y="445025"/>
            <a:ext cx="8520600" cy="572700"/>
          </a:xfrm>
          <a:prstGeom prst="rect">
            <a:avLst/>
          </a:prstGeom>
          <a:solidFill>
            <a:srgbClr val="FF9900"/>
          </a:solidFill>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HISTORICAL LEGACIES</a:t>
            </a:r>
            <a:endParaRPr sz="3000"/>
          </a:p>
        </p:txBody>
      </p:sp>
      <p:sp>
        <p:nvSpPr>
          <p:cNvPr id="142" name="Google Shape;142;p27"/>
          <p:cNvSpPr txBox="1">
            <a:spLocks noGrp="1"/>
          </p:cNvSpPr>
          <p:nvPr>
            <p:ph type="body" idx="1"/>
          </p:nvPr>
        </p:nvSpPr>
        <p:spPr>
          <a:xfrm>
            <a:off x="311700" y="1152475"/>
            <a:ext cx="8520600" cy="3837300"/>
          </a:xfrm>
          <a:prstGeom prst="rect">
            <a:avLst/>
          </a:prstGeom>
          <a:solidFill>
            <a:srgbClr val="FFF2CC"/>
          </a:solidFill>
        </p:spPr>
        <p:txBody>
          <a:bodyPr spcFirstLastPara="1" wrap="square" lIns="91425" tIns="91425" rIns="91425" bIns="91425" anchor="t" anchorCtr="0">
            <a:noAutofit/>
          </a:bodyPr>
          <a:lstStyle/>
          <a:p>
            <a:pPr marL="0" lvl="0" indent="0" algn="l" rtl="0">
              <a:spcBef>
                <a:spcPts val="0"/>
              </a:spcBef>
              <a:spcAft>
                <a:spcPts val="0"/>
              </a:spcAft>
              <a:buNone/>
            </a:pPr>
            <a:r>
              <a:rPr lang="en" b="1" i="1">
                <a:solidFill>
                  <a:schemeClr val="dk1"/>
                </a:solidFill>
              </a:rPr>
              <a:t>II. INDEPENDENCE/POST-INDEPENDENCE</a:t>
            </a:r>
            <a:endParaRPr b="1" i="1">
              <a:solidFill>
                <a:schemeClr val="dk1"/>
              </a:solidFill>
            </a:endParaRPr>
          </a:p>
          <a:p>
            <a:pPr marL="457200" lvl="0" indent="-342900" algn="l" rtl="0">
              <a:spcBef>
                <a:spcPts val="1600"/>
              </a:spcBef>
              <a:spcAft>
                <a:spcPts val="0"/>
              </a:spcAft>
              <a:buSzPts val="1800"/>
              <a:buChar char="●"/>
            </a:pPr>
            <a:r>
              <a:rPr lang="en" b="1"/>
              <a:t>The U.S. expansion continued to the area of the Caribbean</a:t>
            </a:r>
            <a:endParaRPr b="1"/>
          </a:p>
          <a:p>
            <a:pPr marL="457200" lvl="0" indent="-342900" algn="l" rtl="0">
              <a:spcBef>
                <a:spcPts val="0"/>
              </a:spcBef>
              <a:spcAft>
                <a:spcPts val="0"/>
              </a:spcAft>
              <a:buSzPts val="1800"/>
              <a:buChar char="●"/>
            </a:pPr>
            <a:r>
              <a:rPr lang="en" b="1"/>
              <a:t>In 1898, a war started out between the U.S. and Spain (“T</a:t>
            </a:r>
            <a:r>
              <a:rPr lang="en" b="1" i="1"/>
              <a:t>he Splendid Little War</a:t>
            </a:r>
            <a:r>
              <a:rPr lang="en" b="1"/>
              <a:t>”).</a:t>
            </a:r>
            <a:endParaRPr b="1"/>
          </a:p>
          <a:p>
            <a:pPr marL="457200" lvl="0" indent="-342900" algn="l" rtl="0">
              <a:spcBef>
                <a:spcPts val="0"/>
              </a:spcBef>
              <a:spcAft>
                <a:spcPts val="0"/>
              </a:spcAft>
              <a:buSzPts val="1800"/>
              <a:buChar char="●"/>
            </a:pPr>
            <a:r>
              <a:rPr lang="en" b="1"/>
              <a:t>The victory of the U.S. had many consequences including the control of the two possessions that Spain still had in the Caribbean: Puerto Rico and Cuba.</a:t>
            </a:r>
            <a:endParaRPr b="1"/>
          </a:p>
          <a:p>
            <a:pPr marL="457200" lvl="0" indent="-342900" algn="l" rtl="0">
              <a:spcBef>
                <a:spcPts val="0"/>
              </a:spcBef>
              <a:spcAft>
                <a:spcPts val="0"/>
              </a:spcAft>
              <a:buSzPts val="1800"/>
              <a:buChar char="●"/>
            </a:pPr>
            <a:r>
              <a:rPr lang="en" b="1"/>
              <a:t>The U.S. acquired Puerto Rico; later on it became an Associated State. Since 1917. Puerto Ricans are U.S. citizens (but only can vote in presidential elections when they reside in the territory of the U.S.).</a:t>
            </a:r>
            <a:endParaRPr b="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8"/>
          <p:cNvSpPr txBox="1">
            <a:spLocks noGrp="1"/>
          </p:cNvSpPr>
          <p:nvPr>
            <p:ph type="title"/>
          </p:nvPr>
        </p:nvSpPr>
        <p:spPr>
          <a:xfrm>
            <a:off x="311700" y="445025"/>
            <a:ext cx="8520600" cy="572700"/>
          </a:xfrm>
          <a:prstGeom prst="rect">
            <a:avLst/>
          </a:prstGeom>
          <a:solidFill>
            <a:srgbClr val="FF9900"/>
          </a:solidFill>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HISTORICAL LEGACIES</a:t>
            </a:r>
            <a:endParaRPr sz="3000"/>
          </a:p>
        </p:txBody>
      </p:sp>
      <p:sp>
        <p:nvSpPr>
          <p:cNvPr id="148" name="Google Shape;148;p28"/>
          <p:cNvSpPr txBox="1">
            <a:spLocks noGrp="1"/>
          </p:cNvSpPr>
          <p:nvPr>
            <p:ph type="body" idx="1"/>
          </p:nvPr>
        </p:nvSpPr>
        <p:spPr>
          <a:xfrm>
            <a:off x="311700" y="1152475"/>
            <a:ext cx="8520600" cy="3837300"/>
          </a:xfrm>
          <a:prstGeom prst="rect">
            <a:avLst/>
          </a:prstGeom>
          <a:solidFill>
            <a:srgbClr val="FFF2CC"/>
          </a:solidFill>
        </p:spPr>
        <p:txBody>
          <a:bodyPr spcFirstLastPara="1" wrap="square" lIns="91425" tIns="91425" rIns="91425" bIns="91425" anchor="t" anchorCtr="0">
            <a:noAutofit/>
          </a:bodyPr>
          <a:lstStyle/>
          <a:p>
            <a:pPr marL="0" lvl="0" indent="0" algn="l" rtl="0">
              <a:spcBef>
                <a:spcPts val="0"/>
              </a:spcBef>
              <a:spcAft>
                <a:spcPts val="0"/>
              </a:spcAft>
              <a:buNone/>
            </a:pPr>
            <a:r>
              <a:rPr lang="en" b="1" i="1">
                <a:solidFill>
                  <a:schemeClr val="dk1"/>
                </a:solidFill>
              </a:rPr>
              <a:t>II. INDEPENDENCE/POST-INDEPENDENCE</a:t>
            </a:r>
            <a:endParaRPr b="1" i="1">
              <a:solidFill>
                <a:schemeClr val="dk1"/>
              </a:solidFill>
            </a:endParaRPr>
          </a:p>
          <a:p>
            <a:pPr marL="457200" lvl="0" indent="-342900" algn="l" rtl="0">
              <a:spcBef>
                <a:spcPts val="1600"/>
              </a:spcBef>
              <a:spcAft>
                <a:spcPts val="0"/>
              </a:spcAft>
              <a:buSzPts val="1800"/>
              <a:buChar char="●"/>
            </a:pPr>
            <a:r>
              <a:rPr lang="en" b="1"/>
              <a:t>Cuba was controlled by the U.S. after the war with Spain. In 1901, it became formally independent. However, its Constitution included the Platt Amendment that stipulated that the U.S. could intervene in its territory (if necessary). In 1903, the U.S. leased the Cuban area of Guantanamo Bay in order to establish a naval base (such arrangement exists until today).</a:t>
            </a:r>
            <a:endParaRPr b="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9"/>
          <p:cNvSpPr txBox="1">
            <a:spLocks noGrp="1"/>
          </p:cNvSpPr>
          <p:nvPr>
            <p:ph type="title"/>
          </p:nvPr>
        </p:nvSpPr>
        <p:spPr>
          <a:xfrm>
            <a:off x="311700" y="445025"/>
            <a:ext cx="8520600" cy="572700"/>
          </a:xfrm>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t>EXERCISE # 1</a:t>
            </a:r>
            <a:endParaRPr/>
          </a:p>
        </p:txBody>
      </p:sp>
      <p:sp>
        <p:nvSpPr>
          <p:cNvPr id="154" name="Google Shape;154;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r>
              <a:rPr lang="en-US" sz="1600" dirty="0"/>
              <a:t>Briefly discuss why Latin American history matters (check the textbook. Ch. 2). </a:t>
            </a:r>
            <a:r>
              <a:rPr lang="en-US" sz="1600" b="1" dirty="0"/>
              <a:t>Then, s</a:t>
            </a:r>
            <a:r>
              <a:rPr lang="en-US" sz="1600" dirty="0"/>
              <a:t>elect </a:t>
            </a:r>
            <a:r>
              <a:rPr lang="en-US" sz="1600" b="1" dirty="0"/>
              <a:t>ONE</a:t>
            </a:r>
            <a:r>
              <a:rPr lang="en-US" sz="1600" dirty="0"/>
              <a:t> stage of Latin American development: The Indigenous Era/Colonialism </a:t>
            </a:r>
            <a:r>
              <a:rPr lang="en-US" sz="1600" b="1" dirty="0"/>
              <a:t>or</a:t>
            </a:r>
            <a:r>
              <a:rPr lang="en-US" sz="1600" dirty="0"/>
              <a:t> Independence/Post-independence. Imagine that you need to give a talk to a group of high school students, highlighting 2-3 key issues of the subject matter selected. Draw conclusions.</a:t>
            </a:r>
          </a:p>
          <a:p>
            <a:pPr marL="0" lvl="0" indent="0" algn="l" rtl="0">
              <a:spcBef>
                <a:spcPts val="1600"/>
              </a:spcBef>
              <a:spcAft>
                <a:spcPts val="1600"/>
              </a:spcAft>
              <a:buNone/>
            </a:pPr>
            <a:endParaRPr b="1" dirty="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809</TotalTime>
  <Words>1054</Words>
  <Application>Microsoft Office PowerPoint</Application>
  <PresentationFormat>On-screen Show (16:9)</PresentationFormat>
  <Paragraphs>101</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Roboto</vt:lpstr>
      <vt:lpstr>Simple Light</vt:lpstr>
      <vt:lpstr>LATIN AMERICAN POLITICAL DEVELOPMENT</vt:lpstr>
      <vt:lpstr>             HISTORICAL LEGACIES</vt:lpstr>
      <vt:lpstr>  HISTORICAL LEGACIES</vt:lpstr>
      <vt:lpstr>          HISTORICAL LEGACIES</vt:lpstr>
      <vt:lpstr>  HISTORICAL LEGACIES</vt:lpstr>
      <vt:lpstr>           MAP of COLONIAL LATIN AMERICA</vt:lpstr>
      <vt:lpstr>  HISTORICAL LEGACIES</vt:lpstr>
      <vt:lpstr>  HISTORICAL LEGACIES</vt:lpstr>
      <vt:lpstr>  HISTORICAL LEGACIES</vt:lpstr>
      <vt:lpstr>             HISTORICAL LEGACIES</vt:lpstr>
      <vt:lpstr>             HISTORICAL LEGACIES</vt:lpstr>
      <vt:lpstr>             HISTORICAL LEGACIES</vt:lpstr>
      <vt:lpstr>HISTORICAL LEGACIES</vt:lpstr>
      <vt:lpstr>HISTORICAL LEGACIES</vt:lpstr>
      <vt:lpstr>HISTORICAL LEGACIES</vt:lpstr>
      <vt:lpstr>HISTORICAL LEGACIES</vt:lpstr>
      <vt:lpstr>EXERCISE #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LATIN AMERICAN POLITICAL DEVELOPMENT</dc:title>
  <dc:creator>Lenovo</dc:creator>
  <cp:lastModifiedBy>Vartan Aladzadzhian</cp:lastModifiedBy>
  <cp:revision>4</cp:revision>
  <dcterms:modified xsi:type="dcterms:W3CDTF">2020-06-12T22:04:13Z</dcterms:modified>
</cp:coreProperties>
</file>